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9" r:id="rId3"/>
    <p:sldId id="278" r:id="rId4"/>
    <p:sldId id="281" r:id="rId5"/>
    <p:sldId id="280" r:id="rId6"/>
    <p:sldId id="258" r:id="rId7"/>
    <p:sldId id="274" r:id="rId8"/>
    <p:sldId id="265" r:id="rId9"/>
    <p:sldId id="269" r:id="rId10"/>
    <p:sldId id="261" r:id="rId11"/>
    <p:sldId id="267" r:id="rId12"/>
    <p:sldId id="268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2289"/>
    <a:srgbClr val="407EB0"/>
    <a:srgbClr val="FFFFFF"/>
    <a:srgbClr val="C4C4C4"/>
    <a:srgbClr val="727272"/>
    <a:srgbClr val="3D79AA"/>
    <a:srgbClr val="9EC4F9"/>
    <a:srgbClr val="478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35"/>
    <p:restoredTop sz="80233" autoAdjust="0"/>
  </p:normalViewPr>
  <p:slideViewPr>
    <p:cSldViewPr snapToGrid="0" snapToObjects="1">
      <p:cViewPr varScale="1">
        <p:scale>
          <a:sx n="70" d="100"/>
          <a:sy n="70" d="100"/>
        </p:scale>
        <p:origin x="5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196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894B0-A30B-8E49-89F5-E007936AA4E4}" type="datetimeFigureOut">
              <a:rPr lang="en-US" smtClean="0"/>
              <a:t>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32AB1-EAAB-1B4C-9E2C-570415B5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2AB1-EAAB-1B4C-9E2C-570415B5490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1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2AB1-EAAB-1B4C-9E2C-570415B54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37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2AB1-EAAB-1B4C-9E2C-570415B549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7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 Requests and Responses</a:t>
            </a:r>
          </a:p>
          <a:p>
            <a:r>
              <a:rPr lang="en-US" dirty="0"/>
              <a:t>Static Assets and Databases</a:t>
            </a:r>
          </a:p>
          <a:p>
            <a:r>
              <a:rPr lang="en-US" dirty="0"/>
              <a:t>Endpoint</a:t>
            </a:r>
          </a:p>
          <a:p>
            <a:r>
              <a:rPr lang="en-US" dirty="0"/>
              <a:t>HTTP Methods</a:t>
            </a:r>
          </a:p>
          <a:p>
            <a:r>
              <a:rPr lang="en-US" dirty="0"/>
              <a:t>REST</a:t>
            </a:r>
          </a:p>
          <a:p>
            <a:r>
              <a:rPr lang="en-US" dirty="0"/>
              <a:t>HTTP Status Codes</a:t>
            </a:r>
          </a:p>
          <a:p>
            <a:r>
              <a:rPr lang="en-US" dirty="0"/>
              <a:t>API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API Key</a:t>
            </a:r>
          </a:p>
          <a:p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2AB1-EAAB-1B4C-9E2C-570415B54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8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r>
              <a:rPr lang="en-US" dirty="0"/>
              <a:t>Animated slide – run to view</a:t>
            </a:r>
          </a:p>
          <a:p>
            <a:r>
              <a:rPr lang="en-US" dirty="0"/>
              <a:t>HTTP Request Response Cycle: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2AB1-EAAB-1B4C-9E2C-570415B54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0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2AB1-EAAB-1B4C-9E2C-570415B54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00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2AB1-EAAB-1B4C-9E2C-570415B54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3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232AB1-EAAB-1B4C-9E2C-570415B54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2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8DF50-36C9-CB4E-A466-EC143F1AC0B3}" type="datetime1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8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3BC9-D410-D94E-8F2A-95B1DB7F7368}" type="datetime1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4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9401-298A-E34F-81AE-1C2E5C0927E3}" type="datetime1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0C488-AB00-1C4D-A70E-42AAFDDF726D}" type="datetime1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Heller 2/20/2019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AE1B5-3015-AC4E-AFF4-0FD06ADB5FD1}"/>
              </a:ext>
            </a:extLst>
          </p:cNvPr>
          <p:cNvGrpSpPr/>
          <p:nvPr userDrawn="1"/>
        </p:nvGrpSpPr>
        <p:grpSpPr>
          <a:xfrm>
            <a:off x="8375206" y="173971"/>
            <a:ext cx="623188" cy="1341564"/>
            <a:chOff x="6925574" y="2403467"/>
            <a:chExt cx="1639347" cy="35290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C4E839-FF10-B142-9307-01A9069A3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 flipV="1">
              <a:off x="6925574" y="4348628"/>
              <a:ext cx="1583934" cy="158393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21B829-D1F2-DA4F-989D-3BDC29688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 flipV="1">
              <a:off x="7361771" y="3191574"/>
              <a:ext cx="1203150" cy="120315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F49D50-B297-574E-99AD-F50B8AB8A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 flipV="1">
              <a:off x="6925574" y="2403467"/>
              <a:ext cx="941631" cy="94163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1768481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1C94E-20AC-5843-8F5B-A31903EDA781}" type="datetime1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91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48EC-C423-1549-9E01-CBC3BD317B18}" type="datetime1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9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4A55A-0E0A-D541-909F-A69577D9D27A}" type="datetime1">
              <a:rPr lang="en-US" smtClean="0"/>
              <a:t>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7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0B104-5DF3-D74F-99BA-0E6B3C431918}" type="datetime1">
              <a:rPr lang="en-US" smtClean="0"/>
              <a:t>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7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B7E6C-1CE5-F147-B897-75121D2F1960}" type="datetime1">
              <a:rPr lang="en-US" smtClean="0"/>
              <a:t>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7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BB84-7A07-4244-AFB6-6A82BE7A6BC9}" type="datetime1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9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2927C-43A7-FB4B-BA47-AFDF8B0D3382}" type="datetime1">
              <a:rPr lang="en-US" smtClean="0"/>
              <a:t>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3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CC9F0-76E5-0D4B-9FCF-73D6EA943787}" type="datetime1">
              <a:rPr lang="en-US" smtClean="0"/>
              <a:t>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Heller 10-17-18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60744-B90E-E745-A415-AF871CDF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2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man.com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http/" TargetMode="External"/><Relationship Id="rId2" Type="http://schemas.openxmlformats.org/officeDocument/2006/relationships/hyperlink" Target="https://www.programmableweb.com/api-university/what-are-apis-and-how-do-they-work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hyperlink" Target="https://python.swaroopc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idehighered.com/news/2018/06/25/lecturers-explanation-gender-gap-computer-science-it-reflect-womens-cho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26" y="2147103"/>
            <a:ext cx="8621844" cy="1955800"/>
          </a:xfrm>
        </p:spPr>
        <p:txBody>
          <a:bodyPr>
            <a:normAutofit fontScale="90000"/>
          </a:bodyPr>
          <a:lstStyle/>
          <a:p>
            <a:r>
              <a:rPr lang="en-US" dirty="0"/>
              <a:t>DC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Adventures in </a:t>
            </a:r>
            <a:br>
              <a:rPr lang="en-US" dirty="0"/>
            </a:br>
            <a:r>
              <a:rPr lang="en-US" dirty="0"/>
              <a:t>Python API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4448" y="4454533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407EB0"/>
                </a:solidFill>
              </a:rPr>
              <a:t>Miriam Heller</a:t>
            </a:r>
          </a:p>
          <a:p>
            <a:r>
              <a:rPr lang="en-US" sz="2800" b="1" dirty="0">
                <a:solidFill>
                  <a:srgbClr val="407EB0"/>
                </a:solidFill>
              </a:rPr>
              <a:t>February 20,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AA041-B40F-E040-8DCF-E42B91572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348" y="5607395"/>
            <a:ext cx="3683000" cy="104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D312E-D723-E944-9DD0-7A61D7898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358"/>
          <a:stretch/>
        </p:blipFill>
        <p:spPr>
          <a:xfrm>
            <a:off x="2512848" y="0"/>
            <a:ext cx="4064000" cy="1955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A1FA0E-2FD8-2443-A12D-E8DAE4D26343}"/>
              </a:ext>
            </a:extLst>
          </p:cNvPr>
          <p:cNvGrpSpPr/>
          <p:nvPr/>
        </p:nvGrpSpPr>
        <p:grpSpPr>
          <a:xfrm>
            <a:off x="6925574" y="2403467"/>
            <a:ext cx="1639347" cy="3529095"/>
            <a:chOff x="6925574" y="2403467"/>
            <a:chExt cx="1639347" cy="35290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0D47EA-0D45-4A44-B874-76CE7A206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 flipV="1">
              <a:off x="6925574" y="4348628"/>
              <a:ext cx="1583934" cy="158393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D0F09F-32DD-4D49-BFCE-8618DA92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 flipV="1">
              <a:off x="7361771" y="3191574"/>
              <a:ext cx="1203150" cy="120315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1136AF1-699F-2543-BC2C-6FC206DCA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 flipV="1">
              <a:off x="6925574" y="2403467"/>
              <a:ext cx="941631" cy="94163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394604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398B-2BB5-7540-871E-F1FF8AC1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Women Who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83D85-C4EB-5B42-9B3A-59F658095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63550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1200" dirty="0"/>
              <a:t>WWC, established in 2011, is an international non-profit organization that</a:t>
            </a:r>
          </a:p>
          <a:p>
            <a:r>
              <a:rPr lang="en-US" sz="9600" dirty="0"/>
              <a:t>Helps women enhance their technical skills by providing study groups, meetings, training and scholarships</a:t>
            </a:r>
          </a:p>
          <a:p>
            <a:r>
              <a:rPr lang="en-US" sz="9600" dirty="0"/>
              <a:t>Connects our community with influential tech experts and investors through jobs boards and networking events</a:t>
            </a:r>
          </a:p>
          <a:p>
            <a:r>
              <a:rPr lang="en-US" sz="9600" dirty="0"/>
              <a:t>Offers career and leadership development</a:t>
            </a:r>
          </a:p>
          <a:p>
            <a:r>
              <a:rPr lang="en-US" sz="9600" dirty="0"/>
              <a:t>Increases female speakers &amp; judges at conferences and hackathons</a:t>
            </a:r>
          </a:p>
          <a:p>
            <a:r>
              <a:rPr lang="en-US" sz="9600" dirty="0"/>
              <a:t>Enhances participation in the tech community</a:t>
            </a:r>
          </a:p>
          <a:p>
            <a:r>
              <a:rPr lang="en-US" sz="9600" dirty="0"/>
              <a:t>Publishes the weekly CODE Review</a:t>
            </a:r>
          </a:p>
          <a:p>
            <a:pPr marL="0" indent="0">
              <a:buNone/>
            </a:pPr>
            <a:r>
              <a:rPr lang="en-US" sz="11200" dirty="0"/>
              <a:t>WWC boasts 137,000 members in 60 cities across 20 countries </a:t>
            </a:r>
            <a:r>
              <a:rPr lang="en-US" sz="8000" dirty="0"/>
              <a:t>[WWC, 2018]</a:t>
            </a:r>
            <a:endParaRPr lang="en-US" sz="1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A5E1B-FF28-1747-84D8-AC03020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9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E74-9EC5-8F4B-AFC6-61B02B18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Why WWC?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82AAF-2E7E-D646-892B-B9E98B95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02CBD-6431-5845-8875-0C54E1858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8" y="1258614"/>
            <a:ext cx="5211032" cy="386335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6465D-F021-134B-B5E7-448CEB4DF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1417" y="3771770"/>
            <a:ext cx="4552950" cy="3019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002545-C4B3-2941-B69D-7C455D545E67}"/>
              </a:ext>
            </a:extLst>
          </p:cNvPr>
          <p:cNvSpPr txBox="1"/>
          <p:nvPr/>
        </p:nvSpPr>
        <p:spPr>
          <a:xfrm>
            <a:off x="4774098" y="6442484"/>
            <a:ext cx="1643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Jaschik</a:t>
            </a:r>
            <a:r>
              <a:rPr lang="en-US" sz="1200" dirty="0"/>
              <a:t>, S. (2018)</a:t>
            </a:r>
          </a:p>
        </p:txBody>
      </p:sp>
    </p:spTree>
    <p:extLst>
      <p:ext uri="{BB962C8B-B14F-4D97-AF65-F5344CB8AC3E}">
        <p14:creationId xmlns:p14="http://schemas.microsoft.com/office/powerpoint/2010/main" val="130158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E74-9EC5-8F4B-AFC6-61B02B187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Why Separate WWC?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7EAD4-47E4-5D43-9C37-65CB39F6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Heller 10-17-18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82AAF-2E7E-D646-892B-B9E98B95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DBA8F-47E4-EF45-B273-0DCD388F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7" y="1417638"/>
            <a:ext cx="7890934" cy="53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7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E74-9EC5-8F4B-AFC6-61B02B18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Abstract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21456-B252-BE49-B0EB-1A976F7F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Abstract data types </a:t>
            </a:r>
            <a:r>
              <a:rPr lang="en-US" b="1" dirty="0"/>
              <a:t>are not </a:t>
            </a:r>
            <a:r>
              <a:rPr lang="en-US" dirty="0"/>
              <a:t>data structures, but rather</a:t>
            </a:r>
          </a:p>
          <a:p>
            <a:r>
              <a:rPr lang="en-US" sz="2800" dirty="0"/>
              <a:t>Notions of how code will behave without specifying implementation or programming language</a:t>
            </a:r>
          </a:p>
          <a:p>
            <a:r>
              <a:rPr lang="en-US" sz="2800" dirty="0"/>
              <a:t>E.g., stacks and heaps must be able to: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7EAD4-47E4-5D43-9C37-65CB39F6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82AAF-2E7E-D646-892B-B9E98B95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32551-4E9B-A64D-9E63-4DEB4852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1" y="454032"/>
            <a:ext cx="875992" cy="6679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D8A96B-1ECC-3346-A8CA-06B32E81AD35}"/>
              </a:ext>
            </a:extLst>
          </p:cNvPr>
          <p:cNvSpPr/>
          <p:nvPr/>
        </p:nvSpPr>
        <p:spPr>
          <a:xfrm>
            <a:off x="4479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Graphic 10" descr="Arrow: U-turn">
            <a:hlinkClick r:id="rId4" action="ppaction://hlinksldjump"/>
            <a:extLst>
              <a:ext uri="{FF2B5EF4-FFF2-40B4-BE49-F238E27FC236}">
                <a16:creationId xmlns:a16="http://schemas.microsoft.com/office/drawing/2014/main" id="{8FBFEECC-030B-9949-89F5-267BCE938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5395" y="503238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DA4FA7-FB77-E848-B5B1-A047FF358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8837" y="4108901"/>
            <a:ext cx="4684573" cy="23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398B-2BB5-7540-871E-F1FF8AC1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 your mark, get set...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83D85-C4EB-5B42-9B3A-59F658095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983163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WIFI info</a:t>
            </a:r>
          </a:p>
          <a:p>
            <a:pPr lvl="1"/>
            <a:r>
              <a:rPr lang="en-US" sz="9200" dirty="0"/>
              <a:t>Network: </a:t>
            </a:r>
          </a:p>
          <a:p>
            <a:pPr lvl="1"/>
            <a:r>
              <a:rPr lang="en-US" sz="9200" dirty="0"/>
              <a:t>Password: </a:t>
            </a:r>
          </a:p>
          <a:p>
            <a:r>
              <a:rPr lang="en-US" sz="9600" dirty="0"/>
              <a:t>Have up and running</a:t>
            </a:r>
          </a:p>
          <a:p>
            <a:pPr lvl="1"/>
            <a:r>
              <a:rPr lang="en-US" sz="9200" dirty="0"/>
              <a:t>Python 2.7 or higher</a:t>
            </a:r>
          </a:p>
          <a:p>
            <a:pPr lvl="1"/>
            <a:r>
              <a:rPr lang="en-US" sz="9200" dirty="0"/>
              <a:t>Preferably </a:t>
            </a:r>
            <a:r>
              <a:rPr lang="en-US" sz="9200" dirty="0" err="1"/>
              <a:t>jupyter</a:t>
            </a:r>
            <a:r>
              <a:rPr lang="en-US" sz="9200" dirty="0"/>
              <a:t> notebook or your favorite IDE</a:t>
            </a:r>
          </a:p>
          <a:p>
            <a:r>
              <a:rPr lang="en-US" sz="9600" dirty="0"/>
              <a:t>Clone/download from GitHub:</a:t>
            </a:r>
          </a:p>
          <a:p>
            <a:pPr lvl="1"/>
            <a:r>
              <a:rPr lang="en-US" sz="9200" dirty="0" err="1"/>
              <a:t>xxxx</a:t>
            </a:r>
            <a:endParaRPr lang="en-US" sz="9200" dirty="0"/>
          </a:p>
          <a:p>
            <a:pPr lvl="1"/>
            <a:r>
              <a:rPr lang="en-US" sz="9200" dirty="0" err="1"/>
              <a:t>Xxxx</a:t>
            </a:r>
            <a:r>
              <a:rPr lang="en-US" sz="9200" dirty="0"/>
              <a:t>-answers for later validation</a:t>
            </a:r>
          </a:p>
          <a:p>
            <a:r>
              <a:rPr lang="en-US" sz="9600" dirty="0"/>
              <a:t>Download Postman app (preferred)</a:t>
            </a:r>
          </a:p>
          <a:p>
            <a:pPr lvl="1"/>
            <a:r>
              <a:rPr lang="en-US" sz="9200" dirty="0">
                <a:hlinkClick r:id="rId3"/>
              </a:rPr>
              <a:t>https://www.getpostman.com/downloads/</a:t>
            </a:r>
            <a:endParaRPr lang="en-US" sz="9200" dirty="0"/>
          </a:p>
          <a:p>
            <a:r>
              <a:rPr lang="en-US" sz="9600" dirty="0"/>
              <a:t>Good references</a:t>
            </a:r>
          </a:p>
          <a:p>
            <a:pPr lvl="1"/>
            <a:endParaRPr lang="en-US" sz="9200" dirty="0"/>
          </a:p>
          <a:p>
            <a:pPr lvl="1"/>
            <a:endParaRPr lang="en-US" sz="9200" dirty="0"/>
          </a:p>
          <a:p>
            <a:pPr lvl="1"/>
            <a:endParaRPr lang="en-US" sz="9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A5E1B-FF28-1747-84D8-AC03020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API Integration:</a:t>
            </a:r>
            <a:br>
              <a:rPr lang="en-US" dirty="0"/>
            </a:br>
            <a:r>
              <a:rPr lang="en-US" dirty="0"/>
              <a:t>Lab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6302" cy="497046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Choose API of interest: Programmable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Go to web server data of interest (e.g., IMDB)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Dissect the data structure on the server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Generate API Key if necessary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Use Postman app to test data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Write Python code to extract data from web server </a:t>
            </a:r>
            <a:r>
              <a:rPr lang="en" sz="2800" dirty="0"/>
              <a:t>and parse it out into a readable form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 Use data in useful Python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Try this yourself for an API I give you or one of your own choosing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0DA9A-167E-0F4C-AAEA-6631F372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Definitions: </a:t>
            </a:r>
            <a:br>
              <a:rPr lang="en-US" dirty="0"/>
            </a:br>
            <a:r>
              <a:rPr lang="en-US" dirty="0"/>
              <a:t>Don’t Try APIs Without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6302" cy="4970462"/>
          </a:xfrm>
        </p:spPr>
        <p:txBody>
          <a:bodyPr>
            <a:noAutofit/>
          </a:bodyPr>
          <a:lstStyle/>
          <a:p>
            <a:r>
              <a:rPr lang="en-US" dirty="0"/>
              <a:t>HTTP Request and Response Cycle</a:t>
            </a:r>
          </a:p>
          <a:p>
            <a:r>
              <a:rPr lang="en-US" dirty="0"/>
              <a:t>Static Assets and Databases</a:t>
            </a:r>
          </a:p>
          <a:p>
            <a:r>
              <a:rPr lang="en-US" dirty="0"/>
              <a:t>Endpoint</a:t>
            </a:r>
          </a:p>
          <a:p>
            <a:r>
              <a:rPr lang="en-US" dirty="0"/>
              <a:t>HTTP Methods</a:t>
            </a:r>
          </a:p>
          <a:p>
            <a:r>
              <a:rPr lang="en-US" dirty="0"/>
              <a:t>HTTP Status Codes</a:t>
            </a:r>
          </a:p>
          <a:p>
            <a:r>
              <a:rPr lang="en-US" dirty="0"/>
              <a:t>API </a:t>
            </a:r>
          </a:p>
          <a:p>
            <a:r>
              <a:rPr lang="en-US" dirty="0"/>
              <a:t>API Key</a:t>
            </a:r>
          </a:p>
          <a:p>
            <a:r>
              <a:rPr lang="en-US" dirty="0"/>
              <a:t>JSON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0DA9A-167E-0F4C-AAEA-6631F372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Webscraping</a:t>
            </a:r>
            <a:r>
              <a:rPr lang="en-US" dirty="0"/>
              <a:t> vs API Integration:</a:t>
            </a:r>
            <a:br>
              <a:rPr lang="en-US" dirty="0"/>
            </a:br>
            <a:r>
              <a:rPr lang="en-US" dirty="0"/>
              <a:t>Client vs 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0DA9A-167E-0F4C-AAEA-6631F372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23936-EEF4-E74E-89A4-A1A52B4BA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03" y="1523165"/>
            <a:ext cx="6652994" cy="4862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5753A-A157-B648-A5C7-B4A5937C2053}"/>
              </a:ext>
            </a:extLst>
          </p:cNvPr>
          <p:cNvSpPr txBox="1"/>
          <p:nvPr/>
        </p:nvSpPr>
        <p:spPr>
          <a:xfrm>
            <a:off x="1634067" y="6385996"/>
            <a:ext cx="5985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/>
              <a:t>Thinkful</a:t>
            </a:r>
            <a:r>
              <a:rPr lang="en-US" sz="1400" dirty="0"/>
              <a:t> curriculum,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F3710-4079-414A-9F1E-BC10E461552F}"/>
              </a:ext>
            </a:extLst>
          </p:cNvPr>
          <p:cNvSpPr txBox="1"/>
          <p:nvPr/>
        </p:nvSpPr>
        <p:spPr>
          <a:xfrm>
            <a:off x="314932" y="2392925"/>
            <a:ext cx="2638269" cy="646331"/>
          </a:xfrm>
          <a:prstGeom prst="rect">
            <a:avLst/>
          </a:prstGeom>
          <a:solidFill>
            <a:schemeClr val="bg1"/>
          </a:solidFill>
          <a:ln>
            <a:solidFill>
              <a:srgbClr val="407EB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FF"/>
                </a:highlight>
              </a:rPr>
              <a:t>Web servers and clients speak HTTP to each other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E0E68-8DED-AD47-B495-5C95BF478E17}"/>
              </a:ext>
            </a:extLst>
          </p:cNvPr>
          <p:cNvSpPr/>
          <p:nvPr/>
        </p:nvSpPr>
        <p:spPr>
          <a:xfrm>
            <a:off x="1469036" y="4181240"/>
            <a:ext cx="2308485" cy="1963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FC8A5-EEC8-9A46-8888-A602E9E24F55}"/>
              </a:ext>
            </a:extLst>
          </p:cNvPr>
          <p:cNvSpPr/>
          <p:nvPr/>
        </p:nvSpPr>
        <p:spPr>
          <a:xfrm>
            <a:off x="4522241" y="1640386"/>
            <a:ext cx="3097759" cy="1963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What’s an API?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76302" cy="4525963"/>
          </a:xfrm>
        </p:spPr>
        <p:txBody>
          <a:bodyPr>
            <a:noAutofit/>
          </a:bodyPr>
          <a:lstStyle/>
          <a:p>
            <a:r>
              <a:rPr lang="en-US" dirty="0"/>
              <a:t>API = Application Programming Interface</a:t>
            </a:r>
          </a:p>
          <a:p>
            <a:r>
              <a:rPr lang="en-US" dirty="0"/>
              <a:t>Server-side code that “exposes resources” </a:t>
            </a:r>
          </a:p>
          <a:p>
            <a:pPr lvl="1"/>
            <a:r>
              <a:rPr lang="en-US" dirty="0"/>
              <a:t>files (html/</a:t>
            </a:r>
            <a:r>
              <a:rPr lang="en-US" dirty="0" err="1"/>
              <a:t>css</a:t>
            </a:r>
            <a:r>
              <a:rPr lang="en-US" dirty="0"/>
              <a:t>, and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ED543-902F-E348-B3EE-4F4E659E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0DA9A-167E-0F4C-AAEA-6631F372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73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1929-0D3A-B34F-896E-16207D57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Resources: PYTHON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73AA4-217B-A048-8F43-972629893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Programmable Web: </a:t>
            </a:r>
            <a:r>
              <a:rPr lang="en-US" sz="2400" dirty="0">
                <a:hlinkClick r:id="rId2"/>
              </a:rPr>
              <a:t>https://www.programmableweb.com/api-university/what-are-apis-and-how-do-they-work</a:t>
            </a:r>
            <a:r>
              <a:rPr lang="en-US" sz="2400" dirty="0"/>
              <a:t> </a:t>
            </a:r>
          </a:p>
          <a:p>
            <a:r>
              <a:rPr lang="en-US" sz="2400" dirty="0"/>
              <a:t>HTTP Tutorial: </a:t>
            </a:r>
            <a:r>
              <a:rPr lang="en-US" sz="2400" dirty="0">
                <a:hlinkClick r:id="rId3"/>
              </a:rPr>
              <a:t>https://www.tutorialspoint.com/http/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7269B-0627-4E4C-B701-4DB358F2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1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E74-9EC5-8F4B-AFC6-61B02B18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 for Python API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21456-B252-BE49-B0EB-1A976F7F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Byte of Python downloaded on 10/3/2018 from </a:t>
            </a:r>
            <a:r>
              <a:rPr lang="en-US" sz="1800" dirty="0">
                <a:hlinkClick r:id="rId2"/>
              </a:rPr>
              <a:t>https://python.swaroopch.com/</a:t>
            </a:r>
            <a:r>
              <a:rPr lang="en-US" sz="1800" dirty="0"/>
              <a:t> through a</a:t>
            </a:r>
            <a:r>
              <a:rPr lang="en-US" sz="1800" dirty="0">
                <a:hlinkClick r:id="rId3"/>
              </a:rPr>
              <a:t> Creative Commons Attribution-ShareAlike 4.0 International License</a:t>
            </a:r>
            <a:r>
              <a:rPr lang="en-US" sz="1800" dirty="0"/>
              <a:t>.</a:t>
            </a:r>
          </a:p>
          <a:p>
            <a:r>
              <a:rPr lang="en-US" sz="1800" dirty="0"/>
              <a:t>Henn, Steve. (October 21, 2014). When Women Stopped Coding, National Public Radio, Morning Edition. </a:t>
            </a:r>
          </a:p>
          <a:p>
            <a:r>
              <a:rPr lang="en-US" sz="1800" dirty="0" err="1"/>
              <a:t>Jaschik</a:t>
            </a:r>
            <a:r>
              <a:rPr lang="en-US" sz="1800" dirty="0"/>
              <a:t>, S. (June 25, 2018). Furor on Claim Women's Choices Create Gender Gap in Comp Sci, </a:t>
            </a:r>
            <a:r>
              <a:rPr lang="en-US" sz="1800" i="1" dirty="0"/>
              <a:t>Inside Higher Ed, accessed 10/16/2018 from </a:t>
            </a:r>
            <a:r>
              <a:rPr lang="en-US" sz="1800" i="1" dirty="0">
                <a:hlinkClick r:id="rId4"/>
              </a:rPr>
              <a:t>https://www.insidehighered.com/news/2018/06/25/lecturers-explanation-gender-gap-computer-science-it-reflect-womens-choices</a:t>
            </a:r>
            <a:r>
              <a:rPr lang="en-US" sz="1800" i="1" dirty="0"/>
              <a:t> .</a:t>
            </a:r>
          </a:p>
          <a:p>
            <a:r>
              <a:rPr lang="en-US" sz="1800" i="1" dirty="0"/>
              <a:t>Requests for Humans: Python Developer Interface. Accessed 2/2/2019 from http://</a:t>
            </a:r>
            <a:r>
              <a:rPr lang="en-US" sz="1800" i="1" dirty="0" err="1"/>
              <a:t>docs.python-requests.org</a:t>
            </a:r>
            <a:r>
              <a:rPr lang="en-US" sz="1800" i="1" dirty="0"/>
              <a:t>/</a:t>
            </a:r>
            <a:r>
              <a:rPr lang="en-US" sz="1800" i="1" dirty="0" err="1"/>
              <a:t>en</a:t>
            </a:r>
            <a:r>
              <a:rPr lang="en-US" sz="1800" i="1" dirty="0"/>
              <a:t>/master/</a:t>
            </a:r>
            <a:r>
              <a:rPr lang="en-US" sz="1800" i="1" dirty="0" err="1"/>
              <a:t>api</a:t>
            </a:r>
            <a:r>
              <a:rPr lang="en-US" sz="1800" i="1" dirty="0"/>
              <a:t>/.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7EAD4-47E4-5D43-9C37-65CB39F6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Heller 10-17-18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82AAF-2E7E-D646-892B-B9E98B95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39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2E74-9EC5-8F4B-AFC6-61B02B18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and 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21456-B252-BE49-B0EB-1A976F7F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82AAF-2E7E-D646-892B-B9E98B95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60744-B90E-E745-A415-AF871CDF985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52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38202</TotalTime>
  <Words>565</Words>
  <Application>Microsoft Macintosh PowerPoint</Application>
  <PresentationFormat>On-screen Show (4:3)</PresentationFormat>
  <Paragraphs>103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DC  Adventures in  Python API Integration</vt:lpstr>
      <vt:lpstr>On your mark, get set...</vt:lpstr>
      <vt:lpstr>Python API Integration: Lab Exercise</vt:lpstr>
      <vt:lpstr>Definitions:  Don’t Try APIs Without Them</vt:lpstr>
      <vt:lpstr>Webscraping vs API Integration: Client vs Server</vt:lpstr>
      <vt:lpstr>What’s an API?</vt:lpstr>
      <vt:lpstr>Online Resources: PYTHON API</vt:lpstr>
      <vt:lpstr>References for Python API Integration</vt:lpstr>
      <vt:lpstr>Explanatory and Extra Slides</vt:lpstr>
      <vt:lpstr>About Women Who Code</vt:lpstr>
      <vt:lpstr>Why WWC?</vt:lpstr>
      <vt:lpstr>Why Separate WWC?</vt:lpstr>
      <vt:lpstr>Abstract Data 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Pandas:  a python spreadsheet approach</dc:title>
  <dc:creator>Miriam Heller</dc:creator>
  <cp:lastModifiedBy>Heller, Miriam</cp:lastModifiedBy>
  <cp:revision>138</cp:revision>
  <cp:lastPrinted>2018-10-17T20:12:34Z</cp:lastPrinted>
  <dcterms:created xsi:type="dcterms:W3CDTF">2017-02-28T11:31:58Z</dcterms:created>
  <dcterms:modified xsi:type="dcterms:W3CDTF">2019-02-19T18:04:03Z</dcterms:modified>
</cp:coreProperties>
</file>